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7"/>
  </p:notesMasterIdLst>
  <p:sldIdLst>
    <p:sldId id="256" r:id="rId2"/>
    <p:sldId id="257" r:id="rId3"/>
    <p:sldId id="273" r:id="rId4"/>
    <p:sldId id="279" r:id="rId5"/>
    <p:sldId id="262" r:id="rId6"/>
    <p:sldId id="276" r:id="rId7"/>
    <p:sldId id="275" r:id="rId8"/>
    <p:sldId id="265" r:id="rId9"/>
    <p:sldId id="283" r:id="rId10"/>
    <p:sldId id="282" r:id="rId11"/>
    <p:sldId id="277" r:id="rId12"/>
    <p:sldId id="284" r:id="rId13"/>
    <p:sldId id="264" r:id="rId14"/>
    <p:sldId id="285" r:id="rId15"/>
    <p:sldId id="28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743" autoAdjust="0"/>
  </p:normalViewPr>
  <p:slideViewPr>
    <p:cSldViewPr>
      <p:cViewPr varScale="1">
        <p:scale>
          <a:sx n="60" d="100"/>
          <a:sy n="60" d="100"/>
        </p:scale>
        <p:origin x="-114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7" d="100"/>
        <a:sy n="57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1A7D6-79C3-45AE-AF45-29005F4BFECD}" type="datetimeFigureOut">
              <a:rPr lang="en-US" smtClean="0"/>
              <a:t>3/2/2010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0851F-1247-467B-8BD9-018F63C26F6E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51F-1247-467B-8BD9-018F63C26F6E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can create other verses such as: You put your left mitten in....You put your right boot....You put your left boot....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51F-1247-467B-8BD9-018F63C26F6E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51F-1247-467B-8BD9-018F63C26F6E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30851F-1247-467B-8BD9-018F63C26F6E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med" advTm="2278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 spd="med" advTm="2278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959656-51A0-497A-8746-D9953DEE8262}" type="datetimeFigureOut">
              <a:rPr lang="en-US" smtClean="0"/>
              <a:pPr/>
              <a:t>3/2/2010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C53E6BF-CCA5-4738-81F4-BD3C0FB4DFE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med" advTm="2278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image" Target="../media/image4.wmf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audio" Target="../media/audio11.wav"/><Relationship Id="rId1" Type="http://schemas.openxmlformats.org/officeDocument/2006/relationships/tags" Target="../tags/tag7.xml"/><Relationship Id="rId6" Type="http://schemas.openxmlformats.org/officeDocument/2006/relationships/image" Target="../media/image28.jpeg"/><Relationship Id="rId5" Type="http://schemas.openxmlformats.org/officeDocument/2006/relationships/image" Target="../media/image27.gif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5" Type="http://schemas.openxmlformats.org/officeDocument/2006/relationships/image" Target="../media/image15.png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6" Type="http://schemas.openxmlformats.org/officeDocument/2006/relationships/image" Target="../media/image15.png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5.wav"/><Relationship Id="rId1" Type="http://schemas.openxmlformats.org/officeDocument/2006/relationships/tags" Target="../tags/tag8.xml"/><Relationship Id="rId5" Type="http://schemas.openxmlformats.org/officeDocument/2006/relationships/image" Target="../media/image34.png"/><Relationship Id="rId4" Type="http://schemas.openxmlformats.org/officeDocument/2006/relationships/image" Target="../media/image3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audio" Target="../media/audio17.wav"/><Relationship Id="rId7" Type="http://schemas.openxmlformats.org/officeDocument/2006/relationships/image" Target="../media/image37.png"/><Relationship Id="rId2" Type="http://schemas.openxmlformats.org/officeDocument/2006/relationships/audio" Target="../media/audio16.wav"/><Relationship Id="rId1" Type="http://schemas.openxmlformats.org/officeDocument/2006/relationships/tags" Target="../tags/tag9.x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3.wav"/><Relationship Id="rId1" Type="http://schemas.openxmlformats.org/officeDocument/2006/relationships/tags" Target="../tags/tag1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2" Type="http://schemas.openxmlformats.org/officeDocument/2006/relationships/audio" Target="../media/audio4.wav"/><Relationship Id="rId1" Type="http://schemas.openxmlformats.org/officeDocument/2006/relationships/tags" Target="../tags/tag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6.gi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5.wav"/><Relationship Id="rId1" Type="http://schemas.openxmlformats.org/officeDocument/2006/relationships/tags" Target="../tags/tag3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6.wav"/><Relationship Id="rId1" Type="http://schemas.openxmlformats.org/officeDocument/2006/relationships/tags" Target="../tags/tag4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7.wav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6" Type="http://schemas.openxmlformats.org/officeDocument/2006/relationships/image" Target="../media/image15.png"/><Relationship Id="rId5" Type="http://schemas.openxmlformats.org/officeDocument/2006/relationships/image" Target="../media/image23.gif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5" Type="http://schemas.openxmlformats.org/officeDocument/2006/relationships/image" Target="../media/image1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0.wav"/><Relationship Id="rId1" Type="http://schemas.openxmlformats.org/officeDocument/2006/relationships/tags" Target="../tags/tag6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sz="3200" smtClean="0"/>
              <a:t>Teaching Self-Help Skills</a:t>
            </a:r>
            <a:br>
              <a:rPr sz="3200" smtClean="0"/>
            </a:br>
            <a:r>
              <a:rPr sz="3200" smtClean="0"/>
              <a:t>Within </a:t>
            </a:r>
            <a:r>
              <a:rPr sz="3200" smtClean="0"/>
              <a:t>A</a:t>
            </a:r>
            <a:r>
              <a:rPr sz="3200" smtClean="0"/>
              <a:t>n Inclusive Early Childhood Classroom</a:t>
            </a:r>
            <a:endParaRPr lang="en-US" sz="3200" dirty="0"/>
          </a:p>
        </p:txBody>
      </p:sp>
      <p:pic>
        <p:nvPicPr>
          <p:cNvPr id="8" name="Picture 7" descr="bo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200" y="3276600"/>
            <a:ext cx="3200400" cy="3200400"/>
          </a:xfrm>
          <a:prstGeom prst="ellipse">
            <a:avLst/>
          </a:prstGeom>
          <a:ln w="190500" cap="rnd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30" name="Picture 6" descr="C:\Users\Danielle\AppData\Local\Microsoft\Windows\Temporary Internet Files\Content.IE5\NF31Y4LG\MCj0351209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04800"/>
            <a:ext cx="2343517" cy="1828800"/>
          </a:xfrm>
          <a:prstGeom prst="rect">
            <a:avLst/>
          </a:prstGeom>
          <a:noFill/>
        </p:spPr>
      </p:pic>
      <p:pic>
        <p:nvPicPr>
          <p:cNvPr id="1031" name="Picture 7" descr="C:\Users\Danielle\AppData\Local\Microsoft\Windows\Temporary Internet Files\Content.IE5\ML10UIG0\MCj0237410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419600"/>
            <a:ext cx="2110430" cy="1922352"/>
          </a:xfrm>
          <a:prstGeom prst="rect">
            <a:avLst/>
          </a:prstGeom>
          <a:noFill/>
        </p:spPr>
      </p:pic>
      <p:pic>
        <p:nvPicPr>
          <p:cNvPr id="1032" name="Picture 8" descr="C:\Users\Danielle\AppData\Local\Microsoft\Windows\Temporary Internet Files\Content.IE5\QZ9N9HBI\MCj04046030000[1].wm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86600" y="228600"/>
            <a:ext cx="1831975" cy="1714500"/>
          </a:xfrm>
          <a:prstGeom prst="rect">
            <a:avLst/>
          </a:prstGeom>
          <a:noFill/>
        </p:spPr>
      </p:pic>
      <p:pic>
        <p:nvPicPr>
          <p:cNvPr id="16" name="Picture 15" descr="button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1000" y="5029200"/>
            <a:ext cx="1526100" cy="1547414"/>
          </a:xfrm>
          <a:prstGeom prst="rect">
            <a:avLst/>
          </a:prstGeom>
        </p:spPr>
      </p:pic>
      <p:pic>
        <p:nvPicPr>
          <p:cNvPr id="17" name="Picture 2" descr="C:\Users\Danielle\AppData\Local\Microsoft\Windows\Temporary Internet Files\Content.IE5\ML10UIG0\MCj01992540000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0" y="3886200"/>
            <a:ext cx="1219200" cy="1711092"/>
          </a:xfrm>
          <a:prstGeom prst="rect">
            <a:avLst/>
          </a:prstGeom>
          <a:noFill/>
        </p:spPr>
      </p:pic>
      <p:pic>
        <p:nvPicPr>
          <p:cNvPr id="10" name="MSj04379010000[1].wav">
            <a:hlinkClick r:id="" action="ppaction://media"/>
          </p:cNvPr>
          <p:cNvPicPr>
            <a:picLocks noRot="1" noChangeAspect="1"/>
          </p:cNvPicPr>
          <p:nvPr>
            <a:wavAudioFile r:embed="rId1" name="MSj04379010000[1].wav"/>
          </p:nvPr>
        </p:nvPicPr>
        <p:blipFill>
          <a:blip r:embed="rId10"/>
          <a:stretch>
            <a:fillRect/>
          </a:stretch>
        </p:blipFill>
        <p:spPr>
          <a:xfrm>
            <a:off x="8153400" y="6324600"/>
            <a:ext cx="304800" cy="304800"/>
          </a:xfrm>
          <a:prstGeom prst="rect">
            <a:avLst/>
          </a:prstGeom>
        </p:spPr>
      </p:pic>
      <p:pic>
        <p:nvPicPr>
          <p:cNvPr id="19" name="~PP2617.WAV">
            <a:hlinkClick r:id="" action="ppaction://media"/>
          </p:cNvPr>
          <p:cNvPicPr>
            <a:picLocks noRot="1" noChangeAspect="1"/>
          </p:cNvPicPr>
          <p:nvPr>
            <a:wavAudioFile r:embed="rId2" name="~PP2617.WAV"/>
          </p:nvPr>
        </p:nvPicPr>
        <p:blipFill>
          <a:blip r:embed="rId11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596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 isNarration="1">
              <p:cMediaNode showWhenStopped="0">
                <p:cTn id="1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Playing Dress Up with a Bear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8305800" cy="5410200"/>
          </a:xfrm>
          <a:solidFill>
            <a:schemeClr val="accent2">
              <a:lumMod val="75000"/>
            </a:schemeClr>
          </a:solidFill>
          <a:ln w="28575">
            <a:solidFill>
              <a:schemeClr val="tx1"/>
            </a:solidFill>
          </a:ln>
          <a:effectLst>
            <a:softEdge rad="635000"/>
          </a:effectLst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Dressing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up a teddy bear or a doll is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another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	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motivating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way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to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teach children how to 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	dress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themselves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.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 This activity teaches fine  motor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	skills, finger dexterity, eye-hand coordination as 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	well as adaptive skills.  Children  can learn how to 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	use their hands to grasp, pinch and squeeze in order </a:t>
            </a:r>
          </a:p>
          <a:p>
            <a:pPr>
              <a:buNone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	to zip, button, buckle and tie. </a:t>
            </a:r>
          </a:p>
          <a:p>
            <a:pPr>
              <a:buNone/>
            </a:pP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Teaches children what to wear during different seasons and it helps identify important community members such as police officers and fireman.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  <a:p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Encourage Dramatic play by creating a dress up center in your classroom.   Provide clothing similar to the bear such as shorts,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 light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dresses,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gloves, coats, sweaters,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scarves, thick socks and hats and ask them to dress up for a particular season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. </a:t>
            </a:r>
          </a:p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pitchFamily="34" charset="0"/>
              </a:rPr>
              <a:t>For children with disabilities purchase an oversized bear that wears children sized clothing.  This allows children who have poor motor skills the ability to easily manipulate zippers , snaps, buttons, Velcro &amp;  laces.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pitchFamily="34" charset="0"/>
            </a:endParaRPr>
          </a:p>
        </p:txBody>
      </p:sp>
      <p:pic>
        <p:nvPicPr>
          <p:cNvPr id="5" name="Picture 4" descr="girl w pink coat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7237" y="3424237"/>
            <a:ext cx="9525" cy="9525"/>
          </a:xfrm>
          <a:prstGeom prst="rect">
            <a:avLst/>
          </a:prstGeom>
        </p:spPr>
      </p:pic>
      <p:pic>
        <p:nvPicPr>
          <p:cNvPr id="6" name="Picture 5" descr="GU58721-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67400" y="1219200"/>
            <a:ext cx="2286000" cy="2286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~PP765.WAV">
            <a:hlinkClick r:id="" action="ppaction://media"/>
          </p:cNvPr>
          <p:cNvPicPr>
            <a:picLocks noRot="1" noChangeAspect="1"/>
          </p:cNvPicPr>
          <p:nvPr>
            <a:wavAudioFile r:embed="rId2" name="~PP765.WAV"/>
          </p:nvPr>
        </p:nvPicPr>
        <p:blipFill>
          <a:blip r:embed="rId7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583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How to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Put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on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Your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M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ittens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with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 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P</a:t>
            </a:r>
            <a:r>
              <a:rPr 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artner</a:t>
            </a:r>
            <a:endParaRPr 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752600"/>
            <a:ext cx="7772400" cy="45720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b="1" i="1" dirty="0" smtClean="0"/>
              <a:t>Motivate Children by starting off with an Action Song that creates movement and team work within the classroom</a:t>
            </a:r>
          </a:p>
          <a:p>
            <a:pPr algn="ctr">
              <a:buNone/>
            </a:pPr>
            <a:endParaRPr lang="en-US" b="1" i="1" dirty="0" smtClean="0"/>
          </a:p>
          <a:p>
            <a:pPr algn="ctr">
              <a:buNone/>
            </a:pPr>
            <a:r>
              <a:rPr lang="en-US" b="1" i="1" dirty="0" smtClean="0"/>
              <a:t>Winter </a:t>
            </a:r>
            <a:r>
              <a:rPr lang="en-US" b="1" i="1" dirty="0" smtClean="0"/>
              <a:t>Pokey</a:t>
            </a:r>
            <a:r>
              <a:rPr lang="en-US" b="1" dirty="0" smtClean="0"/>
              <a:t> (Hokey-Pokey)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You put your right mitten in, You take your right mitten out. </a:t>
            </a:r>
            <a:br>
              <a:rPr lang="en-US" dirty="0" smtClean="0"/>
            </a:br>
            <a:r>
              <a:rPr lang="en-US" dirty="0" smtClean="0"/>
              <a:t>You put your right mitten in, and you shake it all about.  You do the winter pokey, [shiver] And you turn yourself around. That's what it's all about!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3" name="Picture 7" descr="C:\Users\Danielle\AppData\Local\Microsoft\Windows\Temporary Internet Files\Content.IE5\0FTFLU0O\MCHH0104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4495800"/>
            <a:ext cx="1266444" cy="2139696"/>
          </a:xfrm>
          <a:prstGeom prst="rect">
            <a:avLst/>
          </a:prstGeom>
          <a:noFill/>
        </p:spPr>
      </p:pic>
      <p:pic>
        <p:nvPicPr>
          <p:cNvPr id="4104" name="Picture 8" descr="C:\Users\Danielle\AppData\Local\Microsoft\Windows\Temporary Internet Files\Content.IE5\0FTFLU0O\MCHH0104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2494026" y="4821174"/>
            <a:ext cx="1266444" cy="2139696"/>
          </a:xfrm>
          <a:prstGeom prst="rect">
            <a:avLst/>
          </a:prstGeom>
          <a:noFill/>
        </p:spPr>
      </p:pic>
      <p:pic>
        <p:nvPicPr>
          <p:cNvPr id="4105" name="Picture 9" descr="C:\Users\Danielle\AppData\Local\Microsoft\Windows\Temporary Internet Files\Content.IE5\0FTFLU0O\MCHH0104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5008626" y="4744974"/>
            <a:ext cx="1266444" cy="2139696"/>
          </a:xfrm>
          <a:prstGeom prst="rect">
            <a:avLst/>
          </a:prstGeom>
          <a:noFill/>
        </p:spPr>
      </p:pic>
      <p:pic>
        <p:nvPicPr>
          <p:cNvPr id="4102" name="Picture 6" descr="C:\Users\Danielle\AppData\Local\Microsoft\Windows\Temporary Internet Files\Content.IE5\0FTFLU0O\MCHH01042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00" y="4718304"/>
            <a:ext cx="1266444" cy="2139696"/>
          </a:xfrm>
          <a:prstGeom prst="rect">
            <a:avLst/>
          </a:prstGeom>
          <a:noFill/>
        </p:spPr>
      </p:pic>
      <p:pic>
        <p:nvPicPr>
          <p:cNvPr id="16" name="~PP1230.WAV">
            <a:hlinkClick r:id="" action="ppaction://media"/>
          </p:cNvPr>
          <p:cNvPicPr>
            <a:picLocks noRot="1" noChangeAspect="1"/>
          </p:cNvPicPr>
          <p:nvPr>
            <a:wavAudioFile r:embed="rId1" name="~PP123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667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C:\Users\Danielle\AppData\Local\Microsoft\Windows\Temporary Internet Files\Content.IE5\0FTFLU0O\MCj02326110000[1].wmf"/>
          <p:cNvPicPr>
            <a:picLocks noChangeAspect="1" noChangeArrowheads="1"/>
          </p:cNvPicPr>
          <p:nvPr/>
        </p:nvPicPr>
        <p:blipFill>
          <a:blip r:embed="rId4"/>
          <a:srcRect b="61849"/>
          <a:stretch>
            <a:fillRect/>
          </a:stretch>
        </p:blipFill>
        <p:spPr bwMode="auto">
          <a:xfrm>
            <a:off x="5257800" y="5105400"/>
            <a:ext cx="1066800" cy="831563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How to </a:t>
            </a:r>
            <a:r>
              <a:rPr lang="en-US" dirty="0" smtClean="0"/>
              <a:t>Put </a:t>
            </a:r>
            <a:r>
              <a:rPr lang="en-US" dirty="0" smtClean="0"/>
              <a:t>on </a:t>
            </a:r>
            <a:r>
              <a:rPr lang="en-US" dirty="0" smtClean="0"/>
              <a:t>Your Mittens </a:t>
            </a:r>
            <a:r>
              <a:rPr lang="en-US" dirty="0" smtClean="0"/>
              <a:t>with a</a:t>
            </a:r>
            <a:r>
              <a:rPr lang="en-US" dirty="0" smtClean="0"/>
              <a:t> Partner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990600"/>
            <a:ext cx="7848600" cy="5638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Have partner (1)  </a:t>
            </a:r>
            <a:r>
              <a:rPr lang="en-US" dirty="0" smtClean="0"/>
              <a:t>hold the mitten on the palm of their hand with the opening facing the child putting on the </a:t>
            </a:r>
            <a:r>
              <a:rPr lang="en-US" dirty="0" smtClean="0"/>
              <a:t>mitten.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Have partner (2) whose putting on the gloves to slide their </a:t>
            </a:r>
            <a:r>
              <a:rPr lang="en-US" dirty="0" smtClean="0"/>
              <a:t>palm inside.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To  motivate the children, tell them that when they are sliding on the gloves the tips of their fingers have to touch the other persons nose.                                                                   </a:t>
            </a:r>
            <a:endParaRPr lang="en-US" dirty="0"/>
          </a:p>
        </p:txBody>
      </p:sp>
      <p:pic>
        <p:nvPicPr>
          <p:cNvPr id="8" name="Picture 2" descr="C:\Users\Danielle\AppData\Local\Microsoft\Windows\Temporary Internet Files\Content.IE5\QZ9N9HBI\MCj01007900000[1].wmf"/>
          <p:cNvPicPr>
            <a:picLocks noChangeAspect="1" noChangeArrowheads="1"/>
          </p:cNvPicPr>
          <p:nvPr/>
        </p:nvPicPr>
        <p:blipFill>
          <a:blip r:embed="rId5"/>
          <a:srcRect l="51138"/>
          <a:stretch>
            <a:fillRect/>
          </a:stretch>
        </p:blipFill>
        <p:spPr bwMode="auto">
          <a:xfrm rot="5400000">
            <a:off x="4543803" y="5285997"/>
            <a:ext cx="665994" cy="914400"/>
          </a:xfrm>
          <a:prstGeom prst="rect">
            <a:avLst/>
          </a:prstGeom>
          <a:noFill/>
        </p:spPr>
      </p:pic>
      <p:pic>
        <p:nvPicPr>
          <p:cNvPr id="5131" name="Picture 11" descr="C:\Users\Danielle\AppData\Local\Microsoft\Windows\Temporary Internet Files\Content.IE5\0FTFLU0O\MCj023261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581400" y="4943958"/>
            <a:ext cx="838200" cy="1712602"/>
          </a:xfrm>
          <a:prstGeom prst="rect">
            <a:avLst/>
          </a:prstGeom>
          <a:noFill/>
        </p:spPr>
      </p:pic>
      <p:pic>
        <p:nvPicPr>
          <p:cNvPr id="16" name="~PP3742.WAV">
            <a:hlinkClick r:id="" action="ppaction://media"/>
          </p:cNvPr>
          <p:cNvPicPr>
            <a:picLocks noRot="1" noChangeAspect="1"/>
          </p:cNvPicPr>
          <p:nvPr>
            <a:wavAudioFile r:embed="rId1" name="~PP3742.WAV"/>
          </p:nvPr>
        </p:nvPicPr>
        <p:blipFill>
          <a:blip r:embed="rId6"/>
          <a:stretch>
            <a:fillRect/>
          </a:stretch>
        </p:blipFill>
        <p:spPr>
          <a:xfrm>
            <a:off x="8839200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09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82000" cy="1874838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Teaching Children with Special Needs How to Put on Boots Using Hand-Over-Hand </a:t>
            </a:r>
            <a:r>
              <a:rPr lang="en-US" sz="3600" dirty="0" smtClean="0"/>
              <a:t>M</a:t>
            </a:r>
            <a:r>
              <a:rPr lang="en-US" sz="3600" dirty="0" smtClean="0"/>
              <a:t>ethod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3505200"/>
          </a:xfrm>
          <a:effectLst>
            <a:softEdge rad="6350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ut your hand </a:t>
            </a:r>
            <a:r>
              <a:rPr lang="en-US" dirty="0" smtClean="0"/>
              <a:t>on top of the child’s </a:t>
            </a:r>
            <a:r>
              <a:rPr lang="en-US" dirty="0" smtClean="0"/>
              <a:t>hand </a:t>
            </a:r>
            <a:r>
              <a:rPr lang="en-US" dirty="0" smtClean="0"/>
              <a:t>and move </a:t>
            </a:r>
            <a:r>
              <a:rPr lang="en-US" dirty="0" smtClean="0"/>
              <a:t>over their whole foot </a:t>
            </a:r>
            <a:r>
              <a:rPr lang="en-US" dirty="0" smtClean="0"/>
              <a:t>so </a:t>
            </a:r>
            <a:r>
              <a:rPr lang="en-US" dirty="0" smtClean="0"/>
              <a:t>they</a:t>
            </a:r>
            <a:r>
              <a:rPr lang="en-US" dirty="0" smtClean="0"/>
              <a:t> feel </a:t>
            </a:r>
            <a:r>
              <a:rPr lang="en-US" dirty="0" smtClean="0"/>
              <a:t>and </a:t>
            </a:r>
            <a:r>
              <a:rPr lang="en-US" dirty="0" smtClean="0"/>
              <a:t>understand </a:t>
            </a:r>
            <a:r>
              <a:rPr lang="en-US" dirty="0" smtClean="0"/>
              <a:t>the shape of </a:t>
            </a:r>
            <a:r>
              <a:rPr lang="en-US" dirty="0" smtClean="0"/>
              <a:t>their</a:t>
            </a:r>
            <a:r>
              <a:rPr lang="en-US" dirty="0" smtClean="0"/>
              <a:t> </a:t>
            </a:r>
            <a:r>
              <a:rPr lang="en-US" dirty="0" smtClean="0"/>
              <a:t>foot. </a:t>
            </a:r>
            <a:endParaRPr lang="en-US" dirty="0" smtClean="0"/>
          </a:p>
          <a:p>
            <a:r>
              <a:rPr lang="en-US" dirty="0" smtClean="0"/>
              <a:t>Have the child f</a:t>
            </a:r>
            <a:r>
              <a:rPr lang="en-US" dirty="0" smtClean="0"/>
              <a:t>eel the </a:t>
            </a:r>
            <a:r>
              <a:rPr lang="en-US" dirty="0" smtClean="0"/>
              <a:t>inside </a:t>
            </a:r>
            <a:r>
              <a:rPr lang="en-US" dirty="0" smtClean="0"/>
              <a:t>and </a:t>
            </a:r>
            <a:r>
              <a:rPr lang="en-US" dirty="0" smtClean="0"/>
              <a:t>outside of a </a:t>
            </a:r>
            <a:r>
              <a:rPr lang="en-US" dirty="0" smtClean="0"/>
              <a:t>slip on </a:t>
            </a:r>
            <a:r>
              <a:rPr lang="en-US" dirty="0" smtClean="0"/>
              <a:t>shoe. </a:t>
            </a:r>
            <a:r>
              <a:rPr lang="en-US" dirty="0" smtClean="0"/>
              <a:t> </a:t>
            </a:r>
          </a:p>
          <a:p>
            <a:r>
              <a:rPr lang="en-US" dirty="0" smtClean="0"/>
              <a:t>To </a:t>
            </a:r>
            <a:r>
              <a:rPr lang="en-US" dirty="0" smtClean="0"/>
              <a:t>put the shoe on, </a:t>
            </a:r>
            <a:r>
              <a:rPr lang="en-US" dirty="0" smtClean="0"/>
              <a:t>guide the </a:t>
            </a:r>
            <a:r>
              <a:rPr lang="en-US" dirty="0" smtClean="0"/>
              <a:t>child’s hands to the shoe and, using the hand-over-hand method, </a:t>
            </a:r>
            <a:r>
              <a:rPr lang="en-US" dirty="0" smtClean="0"/>
              <a:t>slide </a:t>
            </a:r>
            <a:r>
              <a:rPr lang="en-US" dirty="0" smtClean="0"/>
              <a:t>the shoe onto the child’s foot. </a:t>
            </a:r>
            <a:r>
              <a:rPr lang="en-US" dirty="0" smtClean="0"/>
              <a:t> This </a:t>
            </a:r>
            <a:r>
              <a:rPr lang="en-US" dirty="0" smtClean="0"/>
              <a:t>enables the child to feel the entire task of putting on </a:t>
            </a:r>
            <a:r>
              <a:rPr lang="en-US" dirty="0" smtClean="0"/>
              <a:t>their </a:t>
            </a:r>
            <a:r>
              <a:rPr lang="en-US" dirty="0" smtClean="0"/>
              <a:t>shoe,</a:t>
            </a:r>
            <a:r>
              <a:rPr lang="en-US" dirty="0" smtClean="0"/>
              <a:t> it also aids in the development of motor memory.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4" descr="C:\Users\Danielle\AppData\Local\Microsoft\Windows\Temporary Internet Files\Content.IE5\QZ9N9HBI\MCj040790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676400"/>
            <a:ext cx="1436157" cy="1280160"/>
          </a:xfrm>
          <a:prstGeom prst="rect">
            <a:avLst/>
          </a:prstGeom>
          <a:noFill/>
        </p:spPr>
      </p:pic>
      <p:pic>
        <p:nvPicPr>
          <p:cNvPr id="5" name="Picture 4" descr="C:\Users\Danielle\AppData\Local\Microsoft\Windows\Temporary Internet Files\Content.IE5\QZ9N9HBI\MCj0407902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828800" y="1676400"/>
            <a:ext cx="1436158" cy="1280160"/>
          </a:xfrm>
          <a:prstGeom prst="rect">
            <a:avLst/>
          </a:prstGeom>
          <a:noFill/>
        </p:spPr>
      </p:pic>
      <p:pic>
        <p:nvPicPr>
          <p:cNvPr id="11" name="~PP3881.WAV">
            <a:hlinkClick r:id="" action="ppaction://media"/>
          </p:cNvPr>
          <p:cNvPicPr>
            <a:picLocks noRot="1" noChangeAspect="1"/>
          </p:cNvPicPr>
          <p:nvPr>
            <a:wavAudioFile r:embed="rId1" name="~PP388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3698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Teaching Children Which </a:t>
            </a:r>
            <a:r>
              <a:rPr lang="en-US" dirty="0" smtClean="0">
                <a:solidFill>
                  <a:srgbClr val="FFFF00"/>
                </a:solidFill>
              </a:rPr>
              <a:t>S</a:t>
            </a:r>
            <a:r>
              <a:rPr lang="en-US" dirty="0" smtClean="0">
                <a:solidFill>
                  <a:srgbClr val="FFFF00"/>
                </a:solidFill>
              </a:rPr>
              <a:t>hoe </a:t>
            </a:r>
            <a:r>
              <a:rPr lang="en-US" dirty="0" smtClean="0">
                <a:solidFill>
                  <a:srgbClr val="FFFF00"/>
                </a:solidFill>
              </a:rPr>
              <a:t>G</a:t>
            </a:r>
            <a:r>
              <a:rPr lang="en-US" dirty="0" smtClean="0">
                <a:solidFill>
                  <a:srgbClr val="FFFF00"/>
                </a:solidFill>
              </a:rPr>
              <a:t>oes on What Foot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6149" name="Picture 5" descr="C:\Users\Danielle\AppData\Local\Microsoft\Windows\Temporary Internet Files\Content.IE5\NF31Y4LG\MCj041601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2286000"/>
            <a:ext cx="4038600" cy="3927953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34000" y="35814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7696200" y="3276600"/>
            <a:ext cx="609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R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43000"/>
            <a:ext cx="6934200" cy="57150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H</a:t>
            </a:r>
            <a:r>
              <a:rPr lang="en-US" dirty="0" smtClean="0"/>
              <a:t>ave your children trace their feet, cut them out &amp; glue onto a thick piece of cardboard.  Place the Letters L &amp; R on the left &amp; right foot.  Every time a child’s confused, they can place their cardboard copy of their feet on the floor to guide them.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P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lace a sticker inside their shoes</a:t>
            </a: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	</a:t>
            </a:r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showing  the left and right foot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You can also peg together boots </a:t>
            </a:r>
            <a:r>
              <a:rPr lang="en-US" dirty="0" smtClean="0">
                <a:solidFill>
                  <a:srgbClr val="FFFF00"/>
                </a:solidFill>
              </a:rPr>
              <a:t>in the correct order with clothespins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3" name="~PP1540.WAV">
            <a:hlinkClick r:id="" action="ppaction://media"/>
          </p:cNvPr>
          <p:cNvPicPr>
            <a:picLocks noRot="1" noChangeAspect="1"/>
          </p:cNvPicPr>
          <p:nvPr>
            <a:wavAudioFile r:embed="rId2" name="~PP154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239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4800" b="1" dirty="0" smtClean="0">
                <a:ln/>
                <a:solidFill>
                  <a:schemeClr val="accent3"/>
                </a:solidFill>
              </a:rPr>
              <a:t>Reinforc</a:t>
            </a:r>
            <a:r>
              <a:rPr lang="en-US" sz="4800" b="1" dirty="0" smtClean="0">
                <a:ln/>
                <a:solidFill>
                  <a:schemeClr val="accent3"/>
                </a:solidFill>
              </a:rPr>
              <a:t>e What Was Learned</a:t>
            </a:r>
            <a:endParaRPr lang="en-US" sz="48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447800"/>
            <a:ext cx="7620000" cy="5105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Reinforce these skills throughout the day, as students put on and take off coats, mittens and shoes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Always give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praise for their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efforts</a:t>
            </a:r>
            <a:endParaRPr lang="en-US" sz="28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C:\Users\Danielle\AppData\Local\Microsoft\Windows\Temporary Internet Files\Content.IE5\NF31Y4LG\MCj0429803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3124200"/>
            <a:ext cx="2592686" cy="3291840"/>
          </a:xfrm>
          <a:prstGeom prst="rect">
            <a:avLst/>
          </a:prstGeom>
          <a:noFill/>
        </p:spPr>
      </p:pic>
      <p:pic>
        <p:nvPicPr>
          <p:cNvPr id="5" name="Picture 4" descr="imagesCAUUNX6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4600" y="4267200"/>
            <a:ext cx="2362200" cy="17335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j0214098.wav">
            <a:hlinkClick r:id="" action="ppaction://media"/>
          </p:cNvPr>
          <p:cNvPicPr>
            <a:picLocks noRot="1" noChangeAspect="1"/>
          </p:cNvPicPr>
          <p:nvPr>
            <a:wavAudioFile r:embed="rId2" name="j0214098.wav"/>
          </p:nvPr>
        </p:nvPicPr>
        <p:blipFill>
          <a:blip r:embed="rId7"/>
          <a:stretch>
            <a:fillRect/>
          </a:stretch>
        </p:blipFill>
        <p:spPr>
          <a:xfrm>
            <a:off x="8077200" y="6096000"/>
            <a:ext cx="304800" cy="304800"/>
          </a:xfrm>
          <a:prstGeom prst="rect">
            <a:avLst/>
          </a:prstGeom>
        </p:spPr>
      </p:pic>
      <p:pic>
        <p:nvPicPr>
          <p:cNvPr id="9" name="~PP1825.WAV">
            <a:hlinkClick r:id="" action="ppaction://media"/>
          </p:cNvPr>
          <p:cNvPicPr>
            <a:picLocks noRot="1" noChangeAspect="1"/>
          </p:cNvPicPr>
          <p:nvPr>
            <a:wavAudioFile r:embed="rId3" name="~PP1825.WAV"/>
          </p:nvPr>
        </p:nvPicPr>
        <p:blipFill>
          <a:blip r:embed="rId8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166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74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zipping coat.jpg"/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lum bright="-20000"/>
          </a:blip>
          <a:stretch>
            <a:fillRect/>
          </a:stretch>
        </p:blipFill>
        <p:spPr>
          <a:xfrm>
            <a:off x="685800" y="1524000"/>
            <a:ext cx="7924800" cy="510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Benefits of Self-Help Skills</a:t>
            </a:r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7724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Teaching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self-help skills in the classroom promotes self-esteem, creates independence and enhances fine motor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skills.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C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hildren will be using hands on experience to manipulate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objects </a:t>
            </a:r>
            <a:endParaRPr lang="en-US" dirty="0" smtClean="0">
              <a:solidFill>
                <a:srgbClr val="FFFF00"/>
              </a:solidFill>
              <a:latin typeface="AR CENA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Teaching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self-help skills to children with special needs, helps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them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integrate into a regular classroom setting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where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they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can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encounter wonderful learning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experiences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among </a:t>
            </a:r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peers </a:t>
            </a:r>
            <a:endParaRPr lang="en-US" dirty="0" smtClean="0">
              <a:solidFill>
                <a:srgbClr val="FFFF00"/>
              </a:solidFill>
              <a:latin typeface="AR CENA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AR CENA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AR CENA" pitchFamily="2" charset="0"/>
              </a:rPr>
              <a:t>Many children with disabilities are visual learners so working with real tangible objects provides the best possible learning outcomes</a:t>
            </a:r>
          </a:p>
          <a:p>
            <a:endParaRPr lang="en-US" dirty="0" smtClean="0"/>
          </a:p>
        </p:txBody>
      </p:sp>
      <p:pic>
        <p:nvPicPr>
          <p:cNvPr id="14" name="~PP1268.WAV">
            <a:hlinkClick r:id="" action="ppaction://media"/>
          </p:cNvPr>
          <p:cNvPicPr>
            <a:picLocks noRot="1" noChangeAspect="1"/>
          </p:cNvPicPr>
          <p:nvPr>
            <a:wavAudioFile r:embed="rId2" name="~PP1268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312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609600"/>
            <a:ext cx="6096000" cy="5867400"/>
          </a:xfrm>
          <a:solidFill>
            <a:schemeClr val="accent1">
              <a:lumMod val="75000"/>
            </a:schemeClr>
          </a:solidFill>
          <a:effectLst>
            <a:softEdge rad="635000"/>
          </a:effectLst>
        </p:spPr>
        <p:txBody>
          <a:bodyPr>
            <a:noAutofit/>
          </a:bodyPr>
          <a:lstStyle/>
          <a:p>
            <a:pPr>
              <a:buNone/>
            </a:pPr>
            <a:r>
              <a:rPr lang="en-US" sz="3600" dirty="0" smtClean="0">
                <a:latin typeface="AR CENA" pitchFamily="2" charset="0"/>
              </a:rPr>
              <a:t>	</a:t>
            </a:r>
            <a:r>
              <a:rPr lang="en-US" sz="3200" dirty="0" smtClean="0">
                <a:latin typeface="AR CENA" pitchFamily="2" charset="0"/>
              </a:rPr>
              <a:t>Today </a:t>
            </a:r>
            <a:r>
              <a:rPr lang="en-US" sz="3200" dirty="0" smtClean="0">
                <a:latin typeface="AR CENA" pitchFamily="2" charset="0"/>
              </a:rPr>
              <a:t>we are going to learn how to become big boys and </a:t>
            </a:r>
            <a:r>
              <a:rPr lang="en-US" sz="3200" dirty="0" smtClean="0">
                <a:latin typeface="AR CENA" pitchFamily="2" charset="0"/>
              </a:rPr>
              <a:t>girls and do things for ourselves independently and as a team.  </a:t>
            </a:r>
            <a:r>
              <a:rPr lang="en-US" sz="3200" dirty="0" smtClean="0">
                <a:latin typeface="AR CENA" pitchFamily="2" charset="0"/>
              </a:rPr>
              <a:t>We are going to learn how to put </a:t>
            </a:r>
            <a:r>
              <a:rPr lang="en-US" sz="3200" dirty="0" smtClean="0">
                <a:latin typeface="AR CENA" pitchFamily="2" charset="0"/>
              </a:rPr>
              <a:t>on our coats </a:t>
            </a:r>
            <a:r>
              <a:rPr lang="en-US" sz="3200" dirty="0" smtClean="0">
                <a:latin typeface="AR CENA" pitchFamily="2" charset="0"/>
              </a:rPr>
              <a:t>and mittens </a:t>
            </a:r>
            <a:r>
              <a:rPr lang="en-US" sz="3200" dirty="0" smtClean="0">
                <a:latin typeface="AR CENA" pitchFamily="2" charset="0"/>
              </a:rPr>
              <a:t>for </a:t>
            </a:r>
            <a:r>
              <a:rPr lang="en-US" sz="3200" dirty="0" smtClean="0">
                <a:latin typeface="AR CENA" pitchFamily="2" charset="0"/>
              </a:rPr>
              <a:t>when we go outside and play in the cold weather. We will also learn how to put on </a:t>
            </a:r>
            <a:r>
              <a:rPr lang="en-US" sz="3200" dirty="0" smtClean="0">
                <a:latin typeface="AR CENA" pitchFamily="2" charset="0"/>
              </a:rPr>
              <a:t>boots correctly and </a:t>
            </a:r>
            <a:r>
              <a:rPr lang="en-US" sz="3200" dirty="0" smtClean="0">
                <a:latin typeface="AR CENA" pitchFamily="2" charset="0"/>
              </a:rPr>
              <a:t>learn how to </a:t>
            </a:r>
          </a:p>
          <a:p>
            <a:pPr>
              <a:buNone/>
            </a:pPr>
            <a:r>
              <a:rPr lang="en-US" sz="3200" dirty="0" smtClean="0">
                <a:latin typeface="AR CENA" pitchFamily="2" charset="0"/>
              </a:rPr>
              <a:t>	manipulate buttons, snaps </a:t>
            </a:r>
          </a:p>
          <a:p>
            <a:pPr>
              <a:buNone/>
            </a:pPr>
            <a:r>
              <a:rPr lang="en-US" sz="3200" dirty="0" smtClean="0">
                <a:latin typeface="AR CENA" pitchFamily="2" charset="0"/>
              </a:rPr>
              <a:t>	</a:t>
            </a:r>
            <a:r>
              <a:rPr lang="en-US" sz="3200" dirty="0" smtClean="0">
                <a:latin typeface="AR CENA" pitchFamily="2" charset="0"/>
              </a:rPr>
              <a:t>and zippers.</a:t>
            </a:r>
            <a:endParaRPr lang="en-US" sz="3200" dirty="0" smtClean="0">
              <a:latin typeface="AR CENA" pitchFamily="2" charset="0"/>
            </a:endParaRPr>
          </a:p>
          <a:p>
            <a:pPr>
              <a:buNone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 </a:t>
            </a:r>
            <a:endParaRPr lang="en-US" sz="3600" dirty="0"/>
          </a:p>
        </p:txBody>
      </p:sp>
      <p:pic>
        <p:nvPicPr>
          <p:cNvPr id="4" name="Picture 3" descr="button4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2590800"/>
            <a:ext cx="2588719" cy="2590800"/>
          </a:xfrm>
          <a:prstGeom prst="rect">
            <a:avLst/>
          </a:prstGeom>
        </p:spPr>
      </p:pic>
      <p:pic>
        <p:nvPicPr>
          <p:cNvPr id="2052" name="Picture 4" descr="C:\Users\Danielle\AppData\Local\Microsoft\Windows\Temporary Internet Files\Content.IE5\0FTFLU0O\MCj04078560000[1].wmf"/>
          <p:cNvPicPr>
            <a:picLocks noChangeAspect="1" noChangeArrowheads="1"/>
          </p:cNvPicPr>
          <p:nvPr/>
        </p:nvPicPr>
        <p:blipFill>
          <a:blip r:embed="rId5"/>
          <a:srcRect r="12314"/>
          <a:stretch>
            <a:fillRect/>
          </a:stretch>
        </p:blipFill>
        <p:spPr bwMode="auto">
          <a:xfrm>
            <a:off x="6477000" y="0"/>
            <a:ext cx="2667000" cy="36738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C:\Users\Danielle\AppData\Local\Microsoft\Windows\Temporary Internet Files\Content.IE5\0FTFLU0O\MCHH01042_0000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48400" y="1295400"/>
            <a:ext cx="1219200" cy="1911096"/>
          </a:xfrm>
          <a:prstGeom prst="rect">
            <a:avLst/>
          </a:prstGeom>
          <a:noFill/>
        </p:spPr>
      </p:pic>
      <p:pic>
        <p:nvPicPr>
          <p:cNvPr id="2053" name="Picture 5" descr="C:\Users\Danielle\AppData\Local\Microsoft\Windows\Temporary Internet Files\Content.IE5\QZ9N9HBI\MCj04404080000[1]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2895600"/>
            <a:ext cx="3520440" cy="3520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C:\Users\Danielle\AppData\Local\Microsoft\Windows\Temporary Internet Files\Content.IE5\ML10UIG0\MCj01992540000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23958" y="4267200"/>
            <a:ext cx="1620042" cy="2273656"/>
          </a:xfrm>
          <a:prstGeom prst="rect">
            <a:avLst/>
          </a:prstGeom>
          <a:noFill/>
        </p:spPr>
      </p:pic>
      <p:pic>
        <p:nvPicPr>
          <p:cNvPr id="15" name="~PP1442.WAV">
            <a:hlinkClick r:id="" action="ppaction://media"/>
          </p:cNvPr>
          <p:cNvPicPr>
            <a:picLocks noRot="1" noChangeAspect="1"/>
          </p:cNvPicPr>
          <p:nvPr>
            <a:wavAudioFile r:embed="rId2" name="~PP1442.WAV"/>
          </p:nvPr>
        </p:nvPicPr>
        <p:blipFill>
          <a:blip r:embed="rId9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204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4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44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Motivate the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Children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with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hyme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Demonstrate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Procedure 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</a:t>
            </a:r>
            <a:r>
              <a:rPr lang="en-US" sz="3600" b="1" dirty="0" smtClean="0">
                <a:ln w="1143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irst</a:t>
            </a:r>
            <a:endParaRPr lang="en-US" sz="3600" b="1" dirty="0">
              <a:ln w="11430">
                <a:solidFill>
                  <a:schemeClr val="bg1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Danielle\AppData\Local\Microsoft\Windows\Temporary Internet Files\Content.IE5\NF31Y4LG\MCj0113404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1576738"/>
            <a:ext cx="6705600" cy="5281262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2209800"/>
            <a:ext cx="7772400" cy="3581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en-US" sz="36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My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coat is open on the floor</a:t>
            </a:r>
          </a:p>
          <a:p>
            <a:pPr>
              <a:buNone/>
            </a:pP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 at the tip-top</a:t>
            </a:r>
          </a:p>
          <a:p>
            <a:pPr>
              <a:buNone/>
            </a:pP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In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armholes go one hand then the other</a:t>
            </a:r>
          </a:p>
          <a:p>
            <a:pPr>
              <a:buNone/>
            </a:pP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Then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it's over my </a:t>
            </a:r>
            <a:r>
              <a:rPr lang="en-US" sz="3600" b="1" dirty="0" smtClean="0">
                <a:ln w="12700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head-flip-flop</a:t>
            </a:r>
            <a:endParaRPr lang="en-US" sz="3600" b="1" dirty="0">
              <a:ln w="12700">
                <a:solidFill>
                  <a:schemeClr val="bg1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~PP3060.WAV">
            <a:hlinkClick r:id="" action="ppaction://media"/>
          </p:cNvPr>
          <p:cNvPicPr>
            <a:picLocks noRot="1" noChangeAspect="1"/>
          </p:cNvPicPr>
          <p:nvPr>
            <a:wavAudioFile r:embed="rId2" name="~PP3060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867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 animBg="1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219200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Lets Begin With Learning How to Put on Our Coat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295400"/>
            <a:ext cx="7848600" cy="5334000"/>
          </a:xfrm>
        </p:spPr>
        <p:txBody>
          <a:bodyPr>
            <a:normAutofit fontScale="92500" lnSpcReduction="1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sz="54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Step1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Have all the children 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meet on the rug and 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show them how to place 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coat on the floor with 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open end facing up, </a:t>
            </a:r>
            <a:endParaRPr lang="en-US" sz="3200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sleeves 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spread 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out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and 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neck part of 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the coat closest to our </a:t>
            </a:r>
          </a:p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bodies</a:t>
            </a:r>
          </a:p>
        </p:txBody>
      </p:sp>
      <p:pic>
        <p:nvPicPr>
          <p:cNvPr id="5" name="Picture 4" descr="coat flip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1447800"/>
            <a:ext cx="3048000" cy="46623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4724400" y="6172200"/>
            <a:ext cx="4168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FF00"/>
                </a:solidFill>
              </a:rPr>
              <a:t>“My </a:t>
            </a:r>
            <a:r>
              <a:rPr lang="en-US" sz="2400" b="1" dirty="0" smtClean="0">
                <a:solidFill>
                  <a:srgbClr val="FFFF00"/>
                </a:solidFill>
              </a:rPr>
              <a:t>coat is open on the </a:t>
            </a:r>
            <a:r>
              <a:rPr lang="en-US" sz="2400" b="1" dirty="0" smtClean="0">
                <a:solidFill>
                  <a:srgbClr val="FFFF00"/>
                </a:solidFill>
              </a:rPr>
              <a:t>floor”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0" name="~PP3341.WAV">
            <a:hlinkClick r:id="" action="ppaction://media"/>
          </p:cNvPr>
          <p:cNvPicPr>
            <a:picLocks noRot="1" noChangeAspect="1"/>
          </p:cNvPicPr>
          <p:nvPr>
            <a:wavAudioFile r:embed="rId2" name="~PP3341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88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10600" cy="193899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Step 2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Squat down near the neck of the coat, and </a:t>
            </a:r>
            <a:r>
              <a:rPr lang="en-US" sz="3600" dirty="0" smtClean="0">
                <a:solidFill>
                  <a:srgbClr val="FF0000"/>
                </a:solidFill>
              </a:rPr>
              <a:t>slip </a:t>
            </a:r>
            <a:r>
              <a:rPr lang="en-US" sz="3600" dirty="0" smtClean="0">
                <a:solidFill>
                  <a:srgbClr val="FF0000"/>
                </a:solidFill>
              </a:rPr>
              <a:t>arms inside the arm holes</a:t>
            </a:r>
          </a:p>
        </p:txBody>
      </p:sp>
      <p:pic>
        <p:nvPicPr>
          <p:cNvPr id="3" name="Picture 2" descr="hands in coa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590800"/>
            <a:ext cx="3944464" cy="301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505200" y="5791200"/>
            <a:ext cx="27929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sit at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tip-top”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05000" y="6172200"/>
            <a:ext cx="61714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“In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the armholes go one hand then the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other”</a:t>
            </a:r>
            <a:endParaRPr lang="en-US" sz="24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~PP3795.WAV">
            <a:hlinkClick r:id="" action="ppaction://media"/>
          </p:cNvPr>
          <p:cNvPicPr>
            <a:picLocks noRot="1" noChangeAspect="1"/>
          </p:cNvPicPr>
          <p:nvPr>
            <a:wavAudioFile r:embed="rId2" name="~PP379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000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2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447800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STEP 3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Then lift your arms up and over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your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head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coat will slide down your arms and around you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raising co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9800"/>
            <a:ext cx="3092508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coat 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2209800"/>
            <a:ext cx="1806858" cy="3474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C:\SwSetup\MSWorks\PFiles\MSWorks\Images\ImageStd\arrow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276600"/>
            <a:ext cx="1280160" cy="128016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058780" y="6096000"/>
            <a:ext cx="502644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7030A0"/>
                </a:solidFill>
              </a:rPr>
              <a:t>Then it's over my head-flip, flop</a:t>
            </a:r>
            <a:endParaRPr lang="en-US" sz="2800" dirty="0">
              <a:solidFill>
                <a:srgbClr val="7030A0"/>
              </a:solidFill>
            </a:endParaRPr>
          </a:p>
        </p:txBody>
      </p:sp>
      <p:pic>
        <p:nvPicPr>
          <p:cNvPr id="9" name="~PP3254.WAV">
            <a:hlinkClick r:id="" action="ppaction://media"/>
          </p:cNvPr>
          <p:cNvPicPr>
            <a:picLocks noRot="1" noChangeAspect="1"/>
          </p:cNvPicPr>
          <p:nvPr>
            <a:wavAudioFile r:embed="rId1" name="~PP3254.WAV"/>
          </p:nvPr>
        </p:nvPicPr>
        <p:blipFill>
          <a:blip r:embed="rId6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115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2000"/>
            <a:duotone>
              <a:schemeClr val="bg2">
                <a:tint val="95000"/>
                <a:satMod val="200000"/>
              </a:schemeClr>
              <a:schemeClr val="bg2">
                <a:shade val="80000"/>
                <a:satMod val="100000"/>
              </a:schemeClr>
            </a:duotone>
            <a:lum/>
          </a:blip>
          <a:srcRect/>
          <a:tile tx="0" ty="0" sx="55000" sy="55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2954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dirty="0" smtClean="0"/>
              <a:t>		</a:t>
            </a:r>
            <a:r>
              <a:rPr lang="en-US" dirty="0" smtClean="0">
                <a:solidFill>
                  <a:srgbClr val="0070C0"/>
                </a:solidFill>
              </a:rPr>
              <a:t>Motivating Chart </a:t>
            </a:r>
            <a:br>
              <a:rPr lang="en-US" dirty="0" smtClean="0">
                <a:solidFill>
                  <a:srgbClr val="0070C0"/>
                </a:solidFill>
              </a:rPr>
            </a:br>
            <a:r>
              <a:rPr lang="en-US" dirty="0" smtClean="0">
                <a:solidFill>
                  <a:srgbClr val="0070C0"/>
                </a:solidFill>
              </a:rPr>
              <a:t>		   </a:t>
            </a:r>
            <a:r>
              <a:rPr lang="en-US" sz="2800" dirty="0" smtClean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AR CHRISTY" pitchFamily="2" charset="0"/>
              </a:rPr>
              <a:t>I Can Zip My Coat</a:t>
            </a:r>
            <a:endParaRPr lang="en-US" sz="2800" dirty="0">
              <a:solidFill>
                <a:srgbClr val="0070C0"/>
              </a:solidFill>
              <a:latin typeface="AR CHRISTY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90500" y="1447800"/>
            <a:ext cx="8763000" cy="5410200"/>
          </a:xfrm>
        </p:spPr>
        <p:txBody>
          <a:bodyPr anchor="ctr">
            <a:normAutofit fontScale="775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HRISTY" pitchFamily="2" charset="0"/>
            </a:endParaRPr>
          </a:p>
          <a:p>
            <a:pPr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		E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ncourage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and keep track of students as they learn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to 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HRISTY" pitchFamily="2" charset="0"/>
            </a:endParaRPr>
          </a:p>
          <a:p>
            <a:pPr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				     zip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their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 CHRISTY" pitchFamily="2" charset="0"/>
              </a:rPr>
              <a:t>coats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 CHRISTY" pitchFamily="2" charset="0"/>
            </a:endParaRPr>
          </a:p>
          <a:p>
            <a:pPr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	         Make a coat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out of </a:t>
            </a: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construction paper</a:t>
            </a:r>
          </a:p>
          <a:p>
            <a:pPr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When a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student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is able to demonstrate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ability to zip his or her coat,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the child or teacher can write his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or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her name on a slip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of paper and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tape it to the 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chart</a:t>
            </a:r>
            <a:r>
              <a:rPr lang="en-US" sz="3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.</a:t>
            </a:r>
            <a:endParaRPr lang="en-US" sz="30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endParaRPr 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zip-crop-door-chart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971800"/>
            <a:ext cx="3441699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~PP2624.WAV">
            <a:hlinkClick r:id="" action="ppaction://media"/>
          </p:cNvPr>
          <p:cNvPicPr>
            <a:picLocks noRot="1" noChangeAspect="1"/>
          </p:cNvPicPr>
          <p:nvPr>
            <a:wavAudioFile r:embed="rId1" name="~PP2624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Tm="2375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3505200" cy="4648200"/>
          </a:xfrm>
          <a:solidFill>
            <a:srgbClr val="7030A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31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Through play, young children learn about themselves and the world around them.  Children discover how things work during play and develop a sense of competency (Dunlap, 2009 p. 353)  </a:t>
            </a:r>
            <a:endParaRPr lang="en-US" sz="31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Content Placeholder 3" descr="dress up bear.jpg"/>
          <p:cNvPicPr>
            <a:picLocks noGrp="1" noChangeAspect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>
          <a:xfrm>
            <a:off x="4876800" y="2133600"/>
            <a:ext cx="3489960" cy="348996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04800" y="1524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Playing Dress Up </a:t>
            </a:r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US" sz="60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ith A Bear</a:t>
            </a: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~PP2625.WAV">
            <a:hlinkClick r:id="" action="ppaction://media"/>
          </p:cNvPr>
          <p:cNvPicPr>
            <a:picLocks noRot="1" noChangeAspect="1"/>
          </p:cNvPicPr>
          <p:nvPr>
            <a:wavAudioFile r:embed="rId2" name="~PP2625.WAV"/>
          </p:nvPr>
        </p:nvPicPr>
        <p:blipFill>
          <a:blip r:embed="rId5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 advTm="13151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823</TotalTime>
  <Words>556</Words>
  <Application>Microsoft Office PowerPoint</Application>
  <PresentationFormat>On-screen Show (4:3)</PresentationFormat>
  <Paragraphs>96</Paragraphs>
  <Slides>15</Slides>
  <Notes>4</Notes>
  <HiddenSlides>0</HiddenSlides>
  <MMClips>17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Equity</vt:lpstr>
      <vt:lpstr>Teaching Self-Help Skills Within An Inclusive Early Childhood Classroom</vt:lpstr>
      <vt:lpstr>Benefits of Self-Help Skills</vt:lpstr>
      <vt:lpstr>Slide 3</vt:lpstr>
      <vt:lpstr>Motivate the Children with A Rhyme and Demonstrate the Procedure First</vt:lpstr>
      <vt:lpstr>Lets Begin With Learning How to Put on Our Coat</vt:lpstr>
      <vt:lpstr>Slide 6</vt:lpstr>
      <vt:lpstr>STEP 3 Then lift your arms up and over your head, the coat will slide down your arms and around you</vt:lpstr>
      <vt:lpstr>  Motivating Chart        I Can Zip My Coat</vt:lpstr>
      <vt:lpstr>         Through play, young children learn about themselves and the world around them.  Children discover how things work during play and develop a sense of competency (Dunlap, 2009 p. 353)  </vt:lpstr>
      <vt:lpstr>Playing Dress Up with a Bear</vt:lpstr>
      <vt:lpstr>How to Put on Your Mittens with A Partner</vt:lpstr>
      <vt:lpstr>How to Put on Your Mittens with a Partner</vt:lpstr>
      <vt:lpstr>    Teaching Children with Special Needs How to Put on Boots Using Hand-Over-Hand Method</vt:lpstr>
      <vt:lpstr>Teaching Children Which Shoe Goes on What Foot</vt:lpstr>
      <vt:lpstr>Reinforce What Was Learned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 Help Skills</dc:title>
  <dc:creator>Danielle</dc:creator>
  <cp:lastModifiedBy>Danielle</cp:lastModifiedBy>
  <cp:revision>216</cp:revision>
  <dcterms:created xsi:type="dcterms:W3CDTF">2010-02-24T04:48:44Z</dcterms:created>
  <dcterms:modified xsi:type="dcterms:W3CDTF">2010-03-02T20:36:02Z</dcterms:modified>
</cp:coreProperties>
</file>